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0000"/>
    <a:srgbClr val="8E0000"/>
    <a:srgbClr val="FB0012"/>
    <a:srgbClr val="FF6C53"/>
    <a:srgbClr val="D90000"/>
    <a:srgbClr val="8B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99859" autoAdjust="0"/>
  </p:normalViewPr>
  <p:slideViewPr>
    <p:cSldViewPr snapToGrid="0">
      <p:cViewPr varScale="1">
        <p:scale>
          <a:sx n="113" d="100"/>
          <a:sy n="113" d="100"/>
        </p:scale>
        <p:origin x="40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8C7493-D69C-4885-A50F-0B688B4B7EC0}">
      <dsp:nvSpPr>
        <dsp:cNvPr id="0" name=""/>
        <dsp:cNvSpPr/>
      </dsp:nvSpPr>
      <dsp:spPr>
        <a:xfrm>
          <a:off x="5593" y="0"/>
          <a:ext cx="5380632" cy="4650328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lvl="0" algn="ctr" defTabSz="2578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5800" kern="1200" dirty="0" smtClean="0"/>
            <a:t>Tatap Muka</a:t>
          </a:r>
          <a:endParaRPr lang="id-ID" sz="5800" kern="1200" dirty="0"/>
        </a:p>
      </dsp:txBody>
      <dsp:txXfrm>
        <a:off x="5593" y="0"/>
        <a:ext cx="5380632" cy="1395098"/>
      </dsp:txXfrm>
    </dsp:sp>
    <dsp:sp modelId="{29E7708D-1AD4-48B5-85F2-FEBA2D258E67}">
      <dsp:nvSpPr>
        <dsp:cNvPr id="0" name=""/>
        <dsp:cNvSpPr/>
      </dsp:nvSpPr>
      <dsp:spPr>
        <a:xfrm>
          <a:off x="543656" y="1395325"/>
          <a:ext cx="4304506" cy="4464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pelatihan;</a:t>
          </a:r>
          <a:endParaRPr lang="id-ID" sz="2000" kern="1200" dirty="0"/>
        </a:p>
      </dsp:txBody>
      <dsp:txXfrm>
        <a:off x="556733" y="1408402"/>
        <a:ext cx="4278352" cy="420316"/>
      </dsp:txXfrm>
    </dsp:sp>
    <dsp:sp modelId="{D23550CA-27E4-440F-8F8B-EC8F05AC42FA}">
      <dsp:nvSpPr>
        <dsp:cNvPr id="0" name=""/>
        <dsp:cNvSpPr/>
      </dsp:nvSpPr>
      <dsp:spPr>
        <a:xfrm>
          <a:off x="543656" y="1910483"/>
          <a:ext cx="4304506" cy="4464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smtClean="0"/>
            <a:t>lokakarya;</a:t>
          </a:r>
          <a:endParaRPr lang="id-ID" sz="2000" kern="1200"/>
        </a:p>
      </dsp:txBody>
      <dsp:txXfrm>
        <a:off x="556733" y="1923560"/>
        <a:ext cx="4278352" cy="420316"/>
      </dsp:txXfrm>
    </dsp:sp>
    <dsp:sp modelId="{21F19F79-618F-44D6-B261-2BCC4408E5F8}">
      <dsp:nvSpPr>
        <dsp:cNvPr id="0" name=""/>
        <dsp:cNvSpPr/>
      </dsp:nvSpPr>
      <dsp:spPr>
        <a:xfrm>
          <a:off x="543656" y="2425641"/>
          <a:ext cx="4304506" cy="4464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diskusi panel;</a:t>
          </a:r>
          <a:endParaRPr lang="id-ID" sz="2000" kern="1200" dirty="0"/>
        </a:p>
      </dsp:txBody>
      <dsp:txXfrm>
        <a:off x="556733" y="2438718"/>
        <a:ext cx="4278352" cy="420316"/>
      </dsp:txXfrm>
    </dsp:sp>
    <dsp:sp modelId="{47A0DFA8-4D8D-465B-AF3E-0B546D6823EF}">
      <dsp:nvSpPr>
        <dsp:cNvPr id="0" name=""/>
        <dsp:cNvSpPr/>
      </dsp:nvSpPr>
      <dsp:spPr>
        <a:xfrm>
          <a:off x="543656" y="2940798"/>
          <a:ext cx="4304506" cy="4464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smtClean="0"/>
            <a:t>seminar;</a:t>
          </a:r>
          <a:endParaRPr lang="id-ID" sz="2000" kern="1200"/>
        </a:p>
      </dsp:txBody>
      <dsp:txXfrm>
        <a:off x="556733" y="2953875"/>
        <a:ext cx="4278352" cy="420316"/>
      </dsp:txXfrm>
    </dsp:sp>
    <dsp:sp modelId="{9D4FFB53-957B-4DC7-A00F-C0A5BB663EFD}">
      <dsp:nvSpPr>
        <dsp:cNvPr id="0" name=""/>
        <dsp:cNvSpPr/>
      </dsp:nvSpPr>
      <dsp:spPr>
        <a:xfrm>
          <a:off x="543656" y="3455956"/>
          <a:ext cx="4304506" cy="4464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konferensi; atau</a:t>
          </a:r>
          <a:endParaRPr lang="id-ID" sz="2000" kern="1200" dirty="0"/>
        </a:p>
      </dsp:txBody>
      <dsp:txXfrm>
        <a:off x="556733" y="3469033"/>
        <a:ext cx="4278352" cy="420316"/>
      </dsp:txXfrm>
    </dsp:sp>
    <dsp:sp modelId="{D14E3756-33ED-478D-850B-6ACCCFFD70D9}">
      <dsp:nvSpPr>
        <dsp:cNvPr id="0" name=""/>
        <dsp:cNvSpPr/>
      </dsp:nvSpPr>
      <dsp:spPr>
        <a:xfrm>
          <a:off x="543656" y="3971114"/>
          <a:ext cx="4304506" cy="4464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simposium</a:t>
          </a:r>
          <a:endParaRPr lang="id-ID" sz="2000" kern="1200" dirty="0"/>
        </a:p>
      </dsp:txBody>
      <dsp:txXfrm>
        <a:off x="556733" y="3984191"/>
        <a:ext cx="4278352" cy="420316"/>
      </dsp:txXfrm>
    </dsp:sp>
    <dsp:sp modelId="{F6A4583D-F807-4830-9E06-CE2F74572A3E}">
      <dsp:nvSpPr>
        <dsp:cNvPr id="0" name=""/>
        <dsp:cNvSpPr/>
      </dsp:nvSpPr>
      <dsp:spPr>
        <a:xfrm>
          <a:off x="5789773" y="0"/>
          <a:ext cx="5380632" cy="4650328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lvl="0" algn="ctr" defTabSz="2578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5800" kern="1200" dirty="0" smtClean="0"/>
            <a:t>Non Tatap Muka</a:t>
          </a:r>
          <a:endParaRPr lang="id-ID" sz="5800" kern="1200" dirty="0"/>
        </a:p>
      </dsp:txBody>
      <dsp:txXfrm>
        <a:off x="5789773" y="0"/>
        <a:ext cx="5380632" cy="1395098"/>
      </dsp:txXfrm>
    </dsp:sp>
    <dsp:sp modelId="{AD6D4DB6-05E9-4751-B234-C0216E1C53D2}">
      <dsp:nvSpPr>
        <dsp:cNvPr id="0" name=""/>
        <dsp:cNvSpPr/>
      </dsp:nvSpPr>
      <dsp:spPr>
        <a:xfrm>
          <a:off x="6327837" y="1395211"/>
          <a:ext cx="4304506" cy="67745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penulisan artikel, makalah, atau buku yang dipublikasikan;</a:t>
          </a:r>
          <a:endParaRPr lang="id-ID" sz="2000" kern="1200" dirty="0"/>
        </a:p>
      </dsp:txBody>
      <dsp:txXfrm>
        <a:off x="6347679" y="1415053"/>
        <a:ext cx="4264822" cy="637769"/>
      </dsp:txXfrm>
    </dsp:sp>
    <dsp:sp modelId="{64DB9A69-8486-40EE-9DCF-B0CB5BF6CB80}">
      <dsp:nvSpPr>
        <dsp:cNvPr id="0" name=""/>
        <dsp:cNvSpPr/>
      </dsp:nvSpPr>
      <dsp:spPr>
        <a:xfrm>
          <a:off x="6327837" y="2176889"/>
          <a:ext cx="4304506" cy="67745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riset profesional atau studi;</a:t>
          </a:r>
          <a:endParaRPr lang="id-ID" sz="2000" kern="1200" dirty="0"/>
        </a:p>
      </dsp:txBody>
      <dsp:txXfrm>
        <a:off x="6347679" y="2196731"/>
        <a:ext cx="4264822" cy="637769"/>
      </dsp:txXfrm>
    </dsp:sp>
    <dsp:sp modelId="{8835AFC6-3FCE-4721-B593-836D1967FFD8}">
      <dsp:nvSpPr>
        <dsp:cNvPr id="0" name=""/>
        <dsp:cNvSpPr/>
      </dsp:nvSpPr>
      <dsp:spPr>
        <a:xfrm>
          <a:off x="6327837" y="2958566"/>
          <a:ext cx="4304506" cy="67745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Pelatihan dan pengujian melalui media elektronik (online); atau</a:t>
          </a:r>
          <a:endParaRPr lang="id-ID" sz="2000" kern="1200" dirty="0"/>
        </a:p>
      </dsp:txBody>
      <dsp:txXfrm>
        <a:off x="6347679" y="2978408"/>
        <a:ext cx="4264822" cy="637769"/>
      </dsp:txXfrm>
    </dsp:sp>
    <dsp:sp modelId="{8AE94C2B-33BA-44ED-B43F-06ABDED497C5}">
      <dsp:nvSpPr>
        <dsp:cNvPr id="0" name=""/>
        <dsp:cNvSpPr/>
      </dsp:nvSpPr>
      <dsp:spPr>
        <a:xfrm>
          <a:off x="6327837" y="3740244"/>
          <a:ext cx="4304506" cy="67745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menjadi pengajar</a:t>
          </a:r>
          <a:endParaRPr lang="id-ID" sz="2000" kern="1200" dirty="0"/>
        </a:p>
      </dsp:txBody>
      <dsp:txXfrm>
        <a:off x="6347679" y="3760086"/>
        <a:ext cx="4264822" cy="63776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932D5A-4A70-49EF-ABB4-9F5C1E7B6758}">
      <dsp:nvSpPr>
        <dsp:cNvPr id="0" name=""/>
        <dsp:cNvSpPr/>
      </dsp:nvSpPr>
      <dsp:spPr>
        <a:xfrm rot="10800000">
          <a:off x="1684183" y="142"/>
          <a:ext cx="5405120" cy="1290974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9284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+mj-lt"/>
            </a:rPr>
            <a:t>telah </a:t>
          </a:r>
          <a:r>
            <a:rPr lang="en-US" sz="1400" kern="1200" dirty="0" err="1" smtClean="0">
              <a:latin typeface="+mj-lt"/>
            </a:rPr>
            <a:t>mengikuti</a:t>
          </a:r>
          <a:r>
            <a:rPr lang="en-US" sz="1400" kern="1200" dirty="0" smtClean="0">
              <a:latin typeface="+mj-lt"/>
            </a:rPr>
            <a:t> </a:t>
          </a:r>
          <a:r>
            <a:rPr lang="id-ID" sz="1400" kern="1200" dirty="0" smtClean="0">
              <a:latin typeface="+mj-lt"/>
            </a:rPr>
            <a:t>1 </a:t>
          </a:r>
          <a:r>
            <a:rPr lang="en-US" sz="1400" kern="1200" dirty="0" smtClean="0">
              <a:latin typeface="+mj-lt"/>
            </a:rPr>
            <a:t>PPL </a:t>
          </a:r>
          <a:r>
            <a:rPr lang="en-US" sz="1400" kern="1200" dirty="0" err="1" smtClean="0">
              <a:latin typeface="+mj-lt"/>
            </a:rPr>
            <a:t>dalam</a:t>
          </a:r>
          <a:r>
            <a:rPr lang="en-US" sz="1400" kern="1200" dirty="0" smtClean="0">
              <a:latin typeface="+mj-lt"/>
            </a:rPr>
            <a:t> </a:t>
          </a:r>
          <a:r>
            <a:rPr lang="en-US" sz="1400" kern="1200" dirty="0" err="1" smtClean="0">
              <a:latin typeface="+mj-lt"/>
            </a:rPr>
            <a:t>bentuk</a:t>
          </a:r>
          <a:r>
            <a:rPr lang="en-US" sz="1400" kern="1200" dirty="0" smtClean="0">
              <a:latin typeface="+mj-lt"/>
            </a:rPr>
            <a:t> </a:t>
          </a:r>
          <a:r>
            <a:rPr lang="en-US" sz="1400" kern="1200" dirty="0" err="1" smtClean="0">
              <a:latin typeface="+mj-lt"/>
            </a:rPr>
            <a:t>tatap</a:t>
          </a:r>
          <a:r>
            <a:rPr lang="en-US" sz="1400" kern="1200" dirty="0" smtClean="0">
              <a:latin typeface="+mj-lt"/>
            </a:rPr>
            <a:t> </a:t>
          </a:r>
          <a:r>
            <a:rPr lang="en-US" sz="1400" kern="1200" dirty="0" err="1" smtClean="0">
              <a:latin typeface="+mj-lt"/>
            </a:rPr>
            <a:t>muka</a:t>
          </a:r>
          <a:r>
            <a:rPr lang="en-US" sz="1400" kern="1200" dirty="0" smtClean="0">
              <a:latin typeface="+mj-lt"/>
            </a:rPr>
            <a:t> </a:t>
          </a:r>
          <a:r>
            <a:rPr lang="en-US" sz="1400" kern="1200" dirty="0" err="1" smtClean="0">
              <a:latin typeface="+mj-lt"/>
            </a:rPr>
            <a:t>dengan</a:t>
          </a:r>
          <a:r>
            <a:rPr lang="en-US" sz="1400" kern="1200" dirty="0" smtClean="0">
              <a:latin typeface="+mj-lt"/>
            </a:rPr>
            <a:t> total </a:t>
          </a:r>
          <a:r>
            <a:rPr lang="en-US" sz="1400" kern="1200" dirty="0" err="1" smtClean="0">
              <a:latin typeface="+mj-lt"/>
            </a:rPr>
            <a:t>durasi</a:t>
          </a:r>
          <a:r>
            <a:rPr lang="en-US" sz="1400" kern="1200" dirty="0" smtClean="0">
              <a:latin typeface="+mj-lt"/>
            </a:rPr>
            <a:t> paling </a:t>
          </a:r>
          <a:r>
            <a:rPr lang="en-US" sz="1400" kern="1200" dirty="0" err="1" smtClean="0">
              <a:latin typeface="+mj-lt"/>
            </a:rPr>
            <a:t>sedikit</a:t>
          </a:r>
          <a:r>
            <a:rPr lang="en-US" sz="1400" kern="1200" dirty="0" smtClean="0">
              <a:latin typeface="+mj-lt"/>
            </a:rPr>
            <a:t> 360 </a:t>
          </a:r>
          <a:r>
            <a:rPr lang="en-US" sz="1400" kern="1200" dirty="0" err="1" smtClean="0">
              <a:latin typeface="+mj-lt"/>
            </a:rPr>
            <a:t>menit</a:t>
          </a:r>
          <a:r>
            <a:rPr lang="en-US" sz="1400" kern="1200" dirty="0" smtClean="0">
              <a:latin typeface="+mj-lt"/>
            </a:rPr>
            <a:t> </a:t>
          </a:r>
          <a:r>
            <a:rPr lang="en-US" sz="1400" kern="1200" dirty="0" err="1" smtClean="0">
              <a:latin typeface="+mj-lt"/>
            </a:rPr>
            <a:t>efektif</a:t>
          </a:r>
          <a:r>
            <a:rPr lang="en-US" sz="1400" kern="1200" dirty="0" smtClean="0">
              <a:latin typeface="+mj-lt"/>
            </a:rPr>
            <a:t>; </a:t>
          </a:r>
          <a:r>
            <a:rPr lang="en-US" sz="1400" kern="1200" dirty="0" err="1" smtClean="0">
              <a:latin typeface="+mj-lt"/>
            </a:rPr>
            <a:t>atau</a:t>
          </a:r>
          <a:endParaRPr lang="id-ID" sz="1400" kern="1200" dirty="0"/>
        </a:p>
      </dsp:txBody>
      <dsp:txXfrm rot="10800000">
        <a:off x="2006926" y="142"/>
        <a:ext cx="5082377" cy="1290974"/>
      </dsp:txXfrm>
    </dsp:sp>
    <dsp:sp modelId="{8FC7543F-2DC6-4082-ADB8-29D7E3D7D4FE}">
      <dsp:nvSpPr>
        <dsp:cNvPr id="0" name=""/>
        <dsp:cNvSpPr/>
      </dsp:nvSpPr>
      <dsp:spPr>
        <a:xfrm>
          <a:off x="1038696" y="142"/>
          <a:ext cx="1290974" cy="129097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286A54C-39AB-45AA-90CD-5377085D87F6}">
      <dsp:nvSpPr>
        <dsp:cNvPr id="0" name=""/>
        <dsp:cNvSpPr/>
      </dsp:nvSpPr>
      <dsp:spPr>
        <a:xfrm rot="10800000">
          <a:off x="1684183" y="1638348"/>
          <a:ext cx="5405120" cy="1290974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9284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+mj-lt"/>
            </a:rPr>
            <a:t>telah </a:t>
          </a:r>
          <a:r>
            <a:rPr lang="en-US" sz="1400" kern="1200" dirty="0" err="1" smtClean="0">
              <a:latin typeface="+mj-lt"/>
            </a:rPr>
            <a:t>mengikuti</a:t>
          </a:r>
          <a:r>
            <a:rPr lang="en-US" sz="1400" kern="1200" dirty="0" smtClean="0">
              <a:latin typeface="+mj-lt"/>
            </a:rPr>
            <a:t> PPL </a:t>
          </a:r>
          <a:r>
            <a:rPr lang="en-US" sz="1400" kern="1200" dirty="0" err="1" smtClean="0">
              <a:latin typeface="+mj-lt"/>
            </a:rPr>
            <a:t>dalam</a:t>
          </a:r>
          <a:r>
            <a:rPr lang="en-US" sz="1400" kern="1200" dirty="0" smtClean="0">
              <a:latin typeface="+mj-lt"/>
            </a:rPr>
            <a:t> </a:t>
          </a:r>
          <a:r>
            <a:rPr lang="en-US" sz="1400" kern="1200" dirty="0" err="1" smtClean="0">
              <a:latin typeface="+mj-lt"/>
            </a:rPr>
            <a:t>bentuk</a:t>
          </a:r>
          <a:r>
            <a:rPr lang="en-US" sz="1400" kern="1200" dirty="0" smtClean="0">
              <a:latin typeface="+mj-lt"/>
            </a:rPr>
            <a:t> </a:t>
          </a:r>
          <a:r>
            <a:rPr lang="id-ID" sz="1400" kern="1200" dirty="0" smtClean="0">
              <a:latin typeface="+mj-lt"/>
            </a:rPr>
            <a:t>selain </a:t>
          </a:r>
          <a:r>
            <a:rPr lang="en-US" sz="1400" kern="1200" dirty="0" err="1" smtClean="0">
              <a:latin typeface="+mj-lt"/>
            </a:rPr>
            <a:t>tatap</a:t>
          </a:r>
          <a:r>
            <a:rPr lang="en-US" sz="1400" kern="1200" dirty="0" smtClean="0">
              <a:latin typeface="+mj-lt"/>
            </a:rPr>
            <a:t> </a:t>
          </a:r>
          <a:r>
            <a:rPr lang="en-US" sz="1400" kern="1200" dirty="0" err="1" smtClean="0">
              <a:latin typeface="+mj-lt"/>
            </a:rPr>
            <a:t>muka</a:t>
          </a:r>
          <a:r>
            <a:rPr lang="en-US" sz="1400" kern="1200" dirty="0" smtClean="0">
              <a:latin typeface="+mj-lt"/>
            </a:rPr>
            <a:t> yang </a:t>
          </a:r>
          <a:r>
            <a:rPr lang="en-US" sz="1400" kern="1200" dirty="0" err="1" smtClean="0">
              <a:latin typeface="+mj-lt"/>
            </a:rPr>
            <a:t>setara</a:t>
          </a:r>
          <a:r>
            <a:rPr lang="en-US" sz="1400" kern="1200" dirty="0" smtClean="0">
              <a:latin typeface="+mj-lt"/>
            </a:rPr>
            <a:t> </a:t>
          </a:r>
          <a:r>
            <a:rPr lang="en-US" sz="1400" kern="1200" dirty="0" err="1" smtClean="0">
              <a:latin typeface="+mj-lt"/>
            </a:rPr>
            <a:t>dengan</a:t>
          </a:r>
          <a:r>
            <a:rPr lang="en-US" sz="1400" kern="1200" dirty="0" smtClean="0">
              <a:latin typeface="+mj-lt"/>
            </a:rPr>
            <a:t> </a:t>
          </a:r>
          <a:r>
            <a:rPr lang="en-US" sz="1400" kern="1200" dirty="0" err="1" smtClean="0">
              <a:latin typeface="+mj-lt"/>
            </a:rPr>
            <a:t>pelaksanaan</a:t>
          </a:r>
          <a:r>
            <a:rPr lang="en-US" sz="1400" kern="1200" dirty="0" smtClean="0">
              <a:latin typeface="+mj-lt"/>
            </a:rPr>
            <a:t> PPL </a:t>
          </a:r>
          <a:r>
            <a:rPr lang="en-US" sz="1400" kern="1200" dirty="0" err="1" smtClean="0">
              <a:latin typeface="+mj-lt"/>
            </a:rPr>
            <a:t>dalam</a:t>
          </a:r>
          <a:r>
            <a:rPr lang="en-US" sz="1400" kern="1200" dirty="0" smtClean="0">
              <a:latin typeface="+mj-lt"/>
            </a:rPr>
            <a:t> </a:t>
          </a:r>
          <a:r>
            <a:rPr lang="en-US" sz="1400" kern="1200" dirty="0" err="1" smtClean="0">
              <a:latin typeface="+mj-lt"/>
            </a:rPr>
            <a:t>bentuk</a:t>
          </a:r>
          <a:r>
            <a:rPr lang="en-US" sz="1400" kern="1200" dirty="0" smtClean="0">
              <a:latin typeface="+mj-lt"/>
            </a:rPr>
            <a:t> </a:t>
          </a:r>
          <a:r>
            <a:rPr lang="en-US" sz="1400" kern="1200" dirty="0" err="1" smtClean="0">
              <a:latin typeface="+mj-lt"/>
            </a:rPr>
            <a:t>tatap</a:t>
          </a:r>
          <a:r>
            <a:rPr lang="en-US" sz="1400" kern="1200" dirty="0" smtClean="0">
              <a:latin typeface="+mj-lt"/>
            </a:rPr>
            <a:t> </a:t>
          </a:r>
          <a:r>
            <a:rPr lang="en-US" sz="1400" kern="1200" dirty="0" err="1" smtClean="0">
              <a:latin typeface="+mj-lt"/>
            </a:rPr>
            <a:t>muka</a:t>
          </a:r>
          <a:r>
            <a:rPr lang="en-US" sz="1400" kern="1200" dirty="0" smtClean="0">
              <a:latin typeface="+mj-lt"/>
            </a:rPr>
            <a:t> </a:t>
          </a:r>
          <a:r>
            <a:rPr lang="en-US" sz="1400" kern="1200" dirty="0" err="1" smtClean="0">
              <a:latin typeface="+mj-lt"/>
            </a:rPr>
            <a:t>dengan</a:t>
          </a:r>
          <a:r>
            <a:rPr lang="en-US" sz="1400" kern="1200" dirty="0" smtClean="0">
              <a:latin typeface="+mj-lt"/>
            </a:rPr>
            <a:t> total </a:t>
          </a:r>
          <a:r>
            <a:rPr lang="en-US" sz="1400" kern="1200" dirty="0" err="1" smtClean="0">
              <a:latin typeface="+mj-lt"/>
            </a:rPr>
            <a:t>durasi</a:t>
          </a:r>
          <a:r>
            <a:rPr lang="en-US" sz="1400" kern="1200" dirty="0" smtClean="0">
              <a:latin typeface="+mj-lt"/>
            </a:rPr>
            <a:t> paling </a:t>
          </a:r>
          <a:r>
            <a:rPr lang="en-US" sz="1400" kern="1200" dirty="0" err="1" smtClean="0">
              <a:latin typeface="+mj-lt"/>
            </a:rPr>
            <a:t>sedikit</a:t>
          </a:r>
          <a:r>
            <a:rPr lang="en-US" sz="1400" kern="1200" dirty="0" smtClean="0">
              <a:latin typeface="+mj-lt"/>
            </a:rPr>
            <a:t> 360 </a:t>
          </a:r>
          <a:r>
            <a:rPr lang="en-US" sz="1400" kern="1200" dirty="0" err="1" smtClean="0">
              <a:latin typeface="+mj-lt"/>
            </a:rPr>
            <a:t>menit</a:t>
          </a:r>
          <a:r>
            <a:rPr lang="en-US" sz="1400" kern="1200" dirty="0" smtClean="0">
              <a:latin typeface="+mj-lt"/>
            </a:rPr>
            <a:t> </a:t>
          </a:r>
          <a:r>
            <a:rPr lang="en-US" sz="1400" kern="1200" dirty="0" err="1" smtClean="0">
              <a:latin typeface="+mj-lt"/>
            </a:rPr>
            <a:t>efektif</a:t>
          </a:r>
          <a:r>
            <a:rPr lang="en-US" sz="1400" kern="1200" dirty="0" smtClean="0">
              <a:latin typeface="+mj-lt"/>
            </a:rPr>
            <a:t> dan telah </a:t>
          </a:r>
          <a:r>
            <a:rPr lang="en-US" sz="1400" kern="1200" dirty="0" err="1" smtClean="0">
              <a:latin typeface="+mj-lt"/>
            </a:rPr>
            <a:t>mendapatkan</a:t>
          </a:r>
          <a:r>
            <a:rPr lang="en-US" sz="1400" kern="1200" dirty="0" smtClean="0">
              <a:latin typeface="+mj-lt"/>
            </a:rPr>
            <a:t> </a:t>
          </a:r>
          <a:r>
            <a:rPr lang="en-US" sz="1400" kern="1200" dirty="0" err="1" smtClean="0">
              <a:latin typeface="+mj-lt"/>
            </a:rPr>
            <a:t>penilaian</a:t>
          </a:r>
          <a:r>
            <a:rPr lang="en-US" sz="1400" kern="1200" dirty="0" smtClean="0">
              <a:latin typeface="+mj-lt"/>
            </a:rPr>
            <a:t> </a:t>
          </a:r>
          <a:r>
            <a:rPr lang="en-US" sz="1400" kern="1200" dirty="0" err="1" smtClean="0">
              <a:latin typeface="+mj-lt"/>
            </a:rPr>
            <a:t>atas</a:t>
          </a:r>
          <a:r>
            <a:rPr lang="en-US" sz="1400" kern="1200" dirty="0" smtClean="0">
              <a:latin typeface="+mj-lt"/>
            </a:rPr>
            <a:t> </a:t>
          </a:r>
          <a:r>
            <a:rPr lang="en-US" sz="1400" kern="1200" dirty="0" err="1" smtClean="0">
              <a:latin typeface="+mj-lt"/>
            </a:rPr>
            <a:t>pemenuhan</a:t>
          </a:r>
          <a:r>
            <a:rPr lang="en-US" sz="1400" kern="1200" dirty="0" smtClean="0">
              <a:latin typeface="+mj-lt"/>
            </a:rPr>
            <a:t> </a:t>
          </a:r>
          <a:r>
            <a:rPr lang="en-US" sz="1400" kern="1200" dirty="0" err="1" smtClean="0">
              <a:latin typeface="+mj-lt"/>
            </a:rPr>
            <a:t>kewajiban</a:t>
          </a:r>
          <a:r>
            <a:rPr lang="en-US" sz="1400" kern="1200" dirty="0" smtClean="0">
              <a:latin typeface="+mj-lt"/>
            </a:rPr>
            <a:t> PPL </a:t>
          </a:r>
          <a:r>
            <a:rPr lang="en-US" sz="1400" kern="1200" dirty="0" err="1" smtClean="0">
              <a:latin typeface="+mj-lt"/>
            </a:rPr>
            <a:t>dalam</a:t>
          </a:r>
          <a:r>
            <a:rPr lang="en-US" sz="1400" kern="1200" dirty="0" smtClean="0">
              <a:latin typeface="+mj-lt"/>
            </a:rPr>
            <a:t> </a:t>
          </a:r>
          <a:r>
            <a:rPr lang="en-US" sz="1400" kern="1200" dirty="0" err="1" smtClean="0">
              <a:latin typeface="+mj-lt"/>
            </a:rPr>
            <a:t>bentuk</a:t>
          </a:r>
          <a:r>
            <a:rPr lang="en-US" sz="1400" kern="1200" dirty="0" smtClean="0">
              <a:latin typeface="+mj-lt"/>
            </a:rPr>
            <a:t> </a:t>
          </a:r>
          <a:r>
            <a:rPr lang="id-ID" sz="1400" kern="1200" dirty="0" smtClean="0">
              <a:latin typeface="+mj-lt"/>
            </a:rPr>
            <a:t>selain </a:t>
          </a:r>
          <a:r>
            <a:rPr lang="en-US" sz="1400" kern="1200" dirty="0" err="1" smtClean="0">
              <a:latin typeface="+mj-lt"/>
            </a:rPr>
            <a:t>tatap</a:t>
          </a:r>
          <a:r>
            <a:rPr lang="en-US" sz="1400" kern="1200" dirty="0" smtClean="0">
              <a:latin typeface="+mj-lt"/>
            </a:rPr>
            <a:t> </a:t>
          </a:r>
          <a:r>
            <a:rPr lang="en-US" sz="1400" kern="1200" dirty="0" err="1" smtClean="0">
              <a:latin typeface="+mj-lt"/>
            </a:rPr>
            <a:t>muka</a:t>
          </a:r>
          <a:r>
            <a:rPr lang="en-US" sz="1400" kern="1200" dirty="0" smtClean="0">
              <a:latin typeface="+mj-lt"/>
            </a:rPr>
            <a:t> </a:t>
          </a:r>
          <a:r>
            <a:rPr lang="en-US" sz="1400" kern="1200" dirty="0" err="1" smtClean="0">
              <a:latin typeface="+mj-lt"/>
            </a:rPr>
            <a:t>dari</a:t>
          </a:r>
          <a:r>
            <a:rPr lang="en-US" sz="1400" kern="1200" dirty="0" smtClean="0">
              <a:latin typeface="+mj-lt"/>
            </a:rPr>
            <a:t> </a:t>
          </a:r>
          <a:r>
            <a:rPr lang="id-ID" sz="1400" kern="1200" dirty="0" smtClean="0">
              <a:latin typeface="+mj-lt"/>
            </a:rPr>
            <a:t>penyelenggara PPL</a:t>
          </a:r>
          <a:r>
            <a:rPr lang="en-US" sz="1400" kern="1200" dirty="0" smtClean="0">
              <a:latin typeface="+mj-lt"/>
            </a:rPr>
            <a:t>,</a:t>
          </a:r>
          <a:endParaRPr lang="id-ID" sz="1400" kern="1200" dirty="0"/>
        </a:p>
      </dsp:txBody>
      <dsp:txXfrm rot="10800000">
        <a:off x="2006926" y="1638348"/>
        <a:ext cx="5082377" cy="1290974"/>
      </dsp:txXfrm>
    </dsp:sp>
    <dsp:sp modelId="{F172FBD3-31E9-4553-BF1F-76B029860058}">
      <dsp:nvSpPr>
        <dsp:cNvPr id="0" name=""/>
        <dsp:cNvSpPr/>
      </dsp:nvSpPr>
      <dsp:spPr>
        <a:xfrm>
          <a:off x="1038696" y="1638348"/>
          <a:ext cx="1290974" cy="129097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8DB926-B92D-4EEB-B0F2-FF0025BA8599}">
      <dsp:nvSpPr>
        <dsp:cNvPr id="0" name=""/>
        <dsp:cNvSpPr/>
      </dsp:nvSpPr>
      <dsp:spPr>
        <a:xfrm>
          <a:off x="-4820443" y="-738782"/>
          <a:ext cx="5741415" cy="5741415"/>
        </a:xfrm>
        <a:prstGeom prst="blockArc">
          <a:avLst>
            <a:gd name="adj1" fmla="val 18900000"/>
            <a:gd name="adj2" fmla="val 2700000"/>
            <a:gd name="adj3" fmla="val 376"/>
          </a:avLst>
        </a:pr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F45DB4-4A7B-4B6C-A17A-7C0B6188B6A2}">
      <dsp:nvSpPr>
        <dsp:cNvPr id="0" name=""/>
        <dsp:cNvSpPr/>
      </dsp:nvSpPr>
      <dsp:spPr>
        <a:xfrm>
          <a:off x="482313" y="327804"/>
          <a:ext cx="10635343" cy="65595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661" tIns="30480" rIns="30480" bIns="3048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200" kern="1200" dirty="0" smtClean="0"/>
            <a:t>Memiliki </a:t>
          </a:r>
          <a:r>
            <a:rPr lang="en-US" sz="1200" kern="1200" dirty="0" err="1" smtClean="0"/>
            <a:t>prosedur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operasi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standar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pelaksanaan</a:t>
          </a:r>
          <a:r>
            <a:rPr lang="en-US" sz="1200" kern="1200" dirty="0" smtClean="0"/>
            <a:t> PPL; </a:t>
          </a:r>
          <a:endParaRPr lang="id-ID" sz="1200" kern="1200" dirty="0"/>
        </a:p>
      </dsp:txBody>
      <dsp:txXfrm>
        <a:off x="482313" y="327804"/>
        <a:ext cx="10635343" cy="655950"/>
      </dsp:txXfrm>
    </dsp:sp>
    <dsp:sp modelId="{7238B6D8-E417-4677-A916-5241D0011903}">
      <dsp:nvSpPr>
        <dsp:cNvPr id="0" name=""/>
        <dsp:cNvSpPr/>
      </dsp:nvSpPr>
      <dsp:spPr>
        <a:xfrm>
          <a:off x="72344" y="245811"/>
          <a:ext cx="819938" cy="8199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90CABE-138C-4945-B605-A272D3466199}">
      <dsp:nvSpPr>
        <dsp:cNvPr id="0" name=""/>
        <dsp:cNvSpPr/>
      </dsp:nvSpPr>
      <dsp:spPr>
        <a:xfrm>
          <a:off x="858384" y="1311901"/>
          <a:ext cx="10259272" cy="65595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661" tIns="30480" rIns="30480" bIns="3048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200" kern="1200" smtClean="0"/>
            <a:t>Memiliki </a:t>
          </a:r>
          <a:r>
            <a:rPr lang="en-US" sz="1200" kern="1200" smtClean="0"/>
            <a:t>rencana PPL; </a:t>
          </a:r>
          <a:endParaRPr lang="id-ID" sz="1200" kern="1200"/>
        </a:p>
      </dsp:txBody>
      <dsp:txXfrm>
        <a:off x="858384" y="1311901"/>
        <a:ext cx="10259272" cy="655950"/>
      </dsp:txXfrm>
    </dsp:sp>
    <dsp:sp modelId="{43758265-A181-49A8-ADE2-0C81A4C122BB}">
      <dsp:nvSpPr>
        <dsp:cNvPr id="0" name=""/>
        <dsp:cNvSpPr/>
      </dsp:nvSpPr>
      <dsp:spPr>
        <a:xfrm>
          <a:off x="448415" y="1229907"/>
          <a:ext cx="819938" cy="8199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55990D-83B7-42D5-A612-641B9141D6FB}">
      <dsp:nvSpPr>
        <dsp:cNvPr id="0" name=""/>
        <dsp:cNvSpPr/>
      </dsp:nvSpPr>
      <dsp:spPr>
        <a:xfrm>
          <a:off x="858384" y="2295998"/>
          <a:ext cx="10259272" cy="65595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661" tIns="30480" rIns="30480" bIns="3048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200" kern="1200" smtClean="0"/>
            <a:t>T</a:t>
          </a:r>
          <a:r>
            <a:rPr lang="en-US" sz="1200" kern="1200" smtClean="0"/>
            <a:t>idak pernah dicabut hak penyelenggaraan PPL dan/atau penyelenggaraan pendidikan/pelatihan lainnya khusus bidang Pasar Modal dalam 6 (enam) bulan terakhir</a:t>
          </a:r>
          <a:r>
            <a:rPr lang="id-ID" sz="1200" kern="1200" smtClean="0"/>
            <a:t>; dan</a:t>
          </a:r>
          <a:endParaRPr lang="id-ID" sz="1200" kern="1200"/>
        </a:p>
      </dsp:txBody>
      <dsp:txXfrm>
        <a:off x="858384" y="2295998"/>
        <a:ext cx="10259272" cy="655950"/>
      </dsp:txXfrm>
    </dsp:sp>
    <dsp:sp modelId="{9EE62C69-1F55-40C2-A4A4-D18552552FDE}">
      <dsp:nvSpPr>
        <dsp:cNvPr id="0" name=""/>
        <dsp:cNvSpPr/>
      </dsp:nvSpPr>
      <dsp:spPr>
        <a:xfrm>
          <a:off x="448415" y="2214004"/>
          <a:ext cx="819938" cy="8199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BD0568-3F47-4983-9AB4-E42BBA1A2B23}">
      <dsp:nvSpPr>
        <dsp:cNvPr id="0" name=""/>
        <dsp:cNvSpPr/>
      </dsp:nvSpPr>
      <dsp:spPr>
        <a:xfrm>
          <a:off x="482313" y="3280095"/>
          <a:ext cx="10635343" cy="65595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661" tIns="30480" rIns="30480" bIns="3048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200" kern="1200" dirty="0" smtClean="0"/>
            <a:t>*KHUSUS PERGURUAN TINGGI</a:t>
          </a:r>
        </a:p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200" kern="1200" dirty="0" smtClean="0"/>
            <a:t>Memiliki p</a:t>
          </a:r>
          <a:r>
            <a:rPr lang="en-US" sz="1200" kern="1200" dirty="0" err="1" smtClean="0"/>
            <a:t>eringkat</a:t>
          </a:r>
          <a:r>
            <a:rPr lang="en-US" sz="1200" kern="1200" dirty="0" smtClean="0"/>
            <a:t> a</a:t>
          </a:r>
          <a:r>
            <a:rPr lang="id-ID" sz="1200" kern="1200" dirty="0" smtClean="0"/>
            <a:t>kreditasi Institusi Perguruan Tinggi </a:t>
          </a:r>
          <a:r>
            <a:rPr lang="en-US" sz="1200" kern="1200" dirty="0" err="1" smtClean="0"/>
            <a:t>atau</a:t>
          </a:r>
          <a:r>
            <a:rPr lang="en-US" sz="1200" kern="1200" dirty="0" smtClean="0"/>
            <a:t> Program </a:t>
          </a:r>
          <a:r>
            <a:rPr lang="en-US" sz="1200" kern="1200" dirty="0" err="1" smtClean="0"/>
            <a:t>Studi</a:t>
          </a:r>
          <a:r>
            <a:rPr lang="en-US" sz="1200" kern="1200" dirty="0" smtClean="0"/>
            <a:t> yang </a:t>
          </a:r>
          <a:r>
            <a:rPr lang="en-US" sz="1200" kern="1200" dirty="0" err="1" smtClean="0"/>
            <a:t>masih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berlaku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dan</a:t>
          </a:r>
          <a:r>
            <a:rPr lang="en-US" sz="1200" kern="1200" dirty="0" smtClean="0"/>
            <a:t> </a:t>
          </a:r>
          <a:r>
            <a:rPr lang="id-ID" sz="1200" kern="1200" dirty="0" smtClean="0"/>
            <a:t>diterbitkan oleh Badan Akreditasi Nasional Perguruan Tinggi paling rendah B (Bagi penyelenggara PPL </a:t>
          </a:r>
          <a:r>
            <a:rPr lang="en-US" sz="1200" kern="1200" dirty="0" err="1" smtClean="0"/>
            <a:t>Perguruan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Tinggi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atau</a:t>
          </a:r>
          <a:r>
            <a:rPr lang="en-US" sz="1200" kern="1200" dirty="0" smtClean="0"/>
            <a:t> Program </a:t>
          </a:r>
          <a:r>
            <a:rPr lang="en-US" sz="1200" kern="1200" dirty="0" err="1" smtClean="0"/>
            <a:t>Studi</a:t>
          </a:r>
          <a:r>
            <a:rPr lang="id-ID" sz="1200" kern="1200" dirty="0" smtClean="0"/>
            <a:t>).</a:t>
          </a:r>
          <a:endParaRPr lang="id-ID" sz="1200" kern="1200" dirty="0"/>
        </a:p>
      </dsp:txBody>
      <dsp:txXfrm>
        <a:off x="482313" y="3280095"/>
        <a:ext cx="10635343" cy="655950"/>
      </dsp:txXfrm>
    </dsp:sp>
    <dsp:sp modelId="{7CBA25C9-2110-4B7D-95EC-B10604E49B06}">
      <dsp:nvSpPr>
        <dsp:cNvPr id="0" name=""/>
        <dsp:cNvSpPr/>
      </dsp:nvSpPr>
      <dsp:spPr>
        <a:xfrm>
          <a:off x="72344" y="3198101"/>
          <a:ext cx="819938" cy="8199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CA6D1A-2F72-402F-BAD3-051CC5050261}">
      <dsp:nvSpPr>
        <dsp:cNvPr id="0" name=""/>
        <dsp:cNvSpPr/>
      </dsp:nvSpPr>
      <dsp:spPr>
        <a:xfrm>
          <a:off x="2732881" y="716173"/>
          <a:ext cx="2676673" cy="1785341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/>
            <a:t>Penyelenggara PPL wajib membuat rencana PPL setiap tahunnya yang disampaikan kepada Otoritas Jasa Keuangan paling lambat pada setiap tanggal 12 Januari.</a:t>
          </a:r>
          <a:endParaRPr lang="id-ID" sz="1400" kern="1200" dirty="0"/>
        </a:p>
      </dsp:txBody>
      <dsp:txXfrm>
        <a:off x="3161149" y="716173"/>
        <a:ext cx="2248406" cy="1785341"/>
      </dsp:txXfrm>
    </dsp:sp>
    <dsp:sp modelId="{C82DE314-48DA-4FEC-8D7E-7AB5926DBA8B}">
      <dsp:nvSpPr>
        <dsp:cNvPr id="0" name=""/>
        <dsp:cNvSpPr/>
      </dsp:nvSpPr>
      <dsp:spPr>
        <a:xfrm>
          <a:off x="2732881" y="2501515"/>
          <a:ext cx="2676673" cy="1785341"/>
        </a:xfrm>
        <a:prstGeom prst="rect">
          <a:avLst/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5370241"/>
              <a:satOff val="24126"/>
              <a:lumOff val="16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/>
            <a:t>Penyelenggara PPL wajib membuat laporan penyelenggaraan PPL secara periodik yang disampaikan kepada Otoritas Jasa Keuangan paling lambat pada setiap tanggal 12 Januari dan 12 Juli.</a:t>
          </a:r>
          <a:endParaRPr lang="id-ID" sz="1400" kern="1200" dirty="0"/>
        </a:p>
      </dsp:txBody>
      <dsp:txXfrm>
        <a:off x="3161149" y="2501515"/>
        <a:ext cx="2248406" cy="1785341"/>
      </dsp:txXfrm>
    </dsp:sp>
    <dsp:sp modelId="{3C6A038F-4FFD-4F3C-BE5D-0221EB070B78}">
      <dsp:nvSpPr>
        <dsp:cNvPr id="0" name=""/>
        <dsp:cNvSpPr/>
      </dsp:nvSpPr>
      <dsp:spPr>
        <a:xfrm>
          <a:off x="1305321" y="2394"/>
          <a:ext cx="1784449" cy="178444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smtClean="0"/>
            <a:t>Bagi Penyelenggara</a:t>
          </a:r>
          <a:endParaRPr lang="id-ID" sz="1600" kern="1200"/>
        </a:p>
      </dsp:txBody>
      <dsp:txXfrm>
        <a:off x="1566648" y="263721"/>
        <a:ext cx="1261795" cy="1261795"/>
      </dsp:txXfrm>
    </dsp:sp>
    <dsp:sp modelId="{5DC20627-3C2F-4D05-8D4F-4F9FCB094912}">
      <dsp:nvSpPr>
        <dsp:cNvPr id="0" name=""/>
        <dsp:cNvSpPr/>
      </dsp:nvSpPr>
      <dsp:spPr>
        <a:xfrm>
          <a:off x="7194004" y="716173"/>
          <a:ext cx="2676673" cy="1785341"/>
        </a:xfrm>
        <a:prstGeom prst="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smtClean="0"/>
            <a:t>Peserta wajib menyampaikan laporan kepada Otoritas Jasa Keuangan paling lambat 14 (empat belas) hari terhitung sejak yang bersangkutan selesai mengikuti PPL</a:t>
          </a:r>
          <a:endParaRPr lang="id-ID" sz="1400" kern="1200"/>
        </a:p>
      </dsp:txBody>
      <dsp:txXfrm>
        <a:off x="7622272" y="716173"/>
        <a:ext cx="2248406" cy="1785341"/>
      </dsp:txXfrm>
    </dsp:sp>
    <dsp:sp modelId="{713ED3F6-59F1-471F-AD8E-9F6E1E85A3AA}">
      <dsp:nvSpPr>
        <dsp:cNvPr id="0" name=""/>
        <dsp:cNvSpPr/>
      </dsp:nvSpPr>
      <dsp:spPr>
        <a:xfrm>
          <a:off x="5766444" y="2394"/>
          <a:ext cx="1784449" cy="1784449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smtClean="0"/>
            <a:t>Bagi Peserta</a:t>
          </a:r>
          <a:endParaRPr lang="id-ID" sz="1600" kern="1200"/>
        </a:p>
      </dsp:txBody>
      <dsp:txXfrm>
        <a:off x="6027771" y="263721"/>
        <a:ext cx="1261795" cy="126179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7EDEDB-9ABB-48F7-8E4D-9ECD70CFC26C}">
      <dsp:nvSpPr>
        <dsp:cNvPr id="0" name=""/>
        <dsp:cNvSpPr/>
      </dsp:nvSpPr>
      <dsp:spPr>
        <a:xfrm>
          <a:off x="0" y="310813"/>
          <a:ext cx="11176000" cy="1871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7382" tIns="374904" rIns="867382" bIns="128016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smtClean="0"/>
            <a:t>Bubar; dan/atau </a:t>
          </a:r>
          <a:endParaRPr lang="id-ID" sz="1800" kern="120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dirty="0" smtClean="0"/>
            <a:t>status badan hukum dicabut oleh instansi yang berwenang;</a:t>
          </a:r>
          <a:endParaRPr lang="id-ID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dirty="0" smtClean="0"/>
            <a:t>*</a:t>
          </a:r>
          <a:r>
            <a:rPr lang="en-US" sz="1800" kern="1200" dirty="0" err="1" smtClean="0"/>
            <a:t>Dalam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hal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pihak</a:t>
          </a:r>
          <a:r>
            <a:rPr lang="en-US" sz="1800" kern="1200" dirty="0" smtClean="0"/>
            <a:t> lain </a:t>
          </a:r>
          <a:r>
            <a:rPr lang="en-US" sz="1800" kern="1200" dirty="0" err="1" smtClean="0"/>
            <a:t>sebagai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penyelenggara</a:t>
          </a:r>
          <a:r>
            <a:rPr lang="en-US" sz="1800" kern="1200" dirty="0" smtClean="0"/>
            <a:t> PPL </a:t>
          </a:r>
          <a:r>
            <a:rPr lang="en-US" sz="1800" kern="1200" dirty="0" err="1" smtClean="0"/>
            <a:t>adalah</a:t>
          </a:r>
          <a:r>
            <a:rPr lang="en-US" sz="1800" kern="1200" dirty="0" smtClean="0"/>
            <a:t> Program </a:t>
          </a:r>
          <a:r>
            <a:rPr lang="en-US" sz="1800" kern="1200" dirty="0" err="1" smtClean="0"/>
            <a:t>Studi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dari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suatu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Perguruan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Tinggi</a:t>
          </a:r>
          <a:r>
            <a:rPr lang="en-US" sz="1800" kern="1200" dirty="0" smtClean="0"/>
            <a:t>, </a:t>
          </a:r>
          <a:r>
            <a:rPr lang="id-ID" sz="1800" kern="1200" dirty="0" smtClean="0"/>
            <a:t>surat </a:t>
          </a:r>
          <a:r>
            <a:rPr lang="en-US" sz="1800" kern="1200" dirty="0" err="1" smtClean="0"/>
            <a:t>pengakuan</a:t>
          </a:r>
          <a:r>
            <a:rPr lang="en-US" sz="1800" kern="1200" dirty="0" smtClean="0"/>
            <a:t> </a:t>
          </a:r>
          <a:r>
            <a:rPr lang="id-ID" sz="1800" kern="1200" dirty="0" smtClean="0"/>
            <a:t>pihak </a:t>
          </a:r>
          <a:r>
            <a:rPr lang="en-US" sz="1800" kern="1200" dirty="0" smtClean="0"/>
            <a:t>lain </a:t>
          </a:r>
          <a:r>
            <a:rPr lang="en-US" sz="1800" kern="1200" dirty="0" err="1" smtClean="0"/>
            <a:t>sebagai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penyelenggara</a:t>
          </a:r>
          <a:r>
            <a:rPr lang="en-US" sz="1800" kern="1200" dirty="0" smtClean="0"/>
            <a:t> PPL </a:t>
          </a:r>
          <a:r>
            <a:rPr lang="en-US" sz="1800" kern="1200" dirty="0" err="1" smtClean="0"/>
            <a:t>menjadi</a:t>
          </a:r>
          <a:r>
            <a:rPr lang="en-US" sz="1800" kern="1200" dirty="0" smtClean="0"/>
            <a:t> </a:t>
          </a:r>
          <a:r>
            <a:rPr lang="id-ID" sz="1800" kern="1200" dirty="0" smtClean="0"/>
            <a:t>tidak berlaku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apabila</a:t>
          </a:r>
          <a:r>
            <a:rPr lang="en-US" sz="1800" kern="1200" dirty="0" smtClean="0"/>
            <a:t> Program </a:t>
          </a:r>
          <a:r>
            <a:rPr lang="en-US" sz="1800" kern="1200" dirty="0" err="1" smtClean="0"/>
            <a:t>Studi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dimaksud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dibubarkan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atau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Perguruan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Tinggi</a:t>
          </a:r>
          <a:r>
            <a:rPr lang="en-US" sz="1800" kern="1200" dirty="0" smtClean="0"/>
            <a:t> yang </a:t>
          </a:r>
          <a:r>
            <a:rPr lang="en-US" sz="1800" kern="1200" dirty="0" err="1" smtClean="0"/>
            <a:t>membawahi</a:t>
          </a:r>
          <a:r>
            <a:rPr lang="en-US" sz="1800" kern="1200" dirty="0" smtClean="0"/>
            <a:t> Program </a:t>
          </a:r>
          <a:r>
            <a:rPr lang="en-US" sz="1800" kern="1200" dirty="0" err="1" smtClean="0"/>
            <a:t>Studi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dimaksud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bubar</a:t>
          </a:r>
          <a:r>
            <a:rPr lang="en-US" sz="1800" kern="1200" dirty="0" smtClean="0"/>
            <a:t>.</a:t>
          </a:r>
          <a:endParaRPr lang="id-ID" sz="1800" kern="1200" dirty="0"/>
        </a:p>
      </dsp:txBody>
      <dsp:txXfrm>
        <a:off x="0" y="310813"/>
        <a:ext cx="11176000" cy="1871100"/>
      </dsp:txXfrm>
    </dsp:sp>
    <dsp:sp modelId="{F7CB82D9-18F6-4A5E-854C-B1D85EA90346}">
      <dsp:nvSpPr>
        <dsp:cNvPr id="0" name=""/>
        <dsp:cNvSpPr/>
      </dsp:nvSpPr>
      <dsp:spPr>
        <a:xfrm>
          <a:off x="558800" y="45133"/>
          <a:ext cx="7823200" cy="5313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698" tIns="0" rIns="295698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smtClean="0"/>
            <a:t>Otomatis tidak berlaku apabila Pihak Lain sebagai penyelenggara PPL :</a:t>
          </a:r>
          <a:endParaRPr lang="id-ID" sz="1800" kern="1200"/>
        </a:p>
      </dsp:txBody>
      <dsp:txXfrm>
        <a:off x="584739" y="71072"/>
        <a:ext cx="7771322" cy="479482"/>
      </dsp:txXfrm>
    </dsp:sp>
    <dsp:sp modelId="{D7756253-9B64-4D73-8746-3020E3604C33}">
      <dsp:nvSpPr>
        <dsp:cNvPr id="0" name=""/>
        <dsp:cNvSpPr/>
      </dsp:nvSpPr>
      <dsp:spPr>
        <a:xfrm>
          <a:off x="0" y="2544793"/>
          <a:ext cx="11176000" cy="2664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7382" tIns="374904" rIns="867382" bIns="128016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smtClean="0"/>
            <a:t>mengembalikan surat pengakuan; </a:t>
          </a:r>
          <a:endParaRPr lang="id-ID" sz="1800" kern="120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800" kern="1200" smtClean="0"/>
            <a:t>kantor Asosiasi tidak ditemukan; </a:t>
          </a:r>
          <a:endParaRPr lang="id-ID" sz="1800" kern="120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membatalkan</a:t>
          </a:r>
          <a:r>
            <a:rPr lang="id-ID" sz="1800" kern="1200" dirty="0" smtClean="0"/>
            <a:t> atau menunda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jadwal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penyelenggaraan</a:t>
          </a:r>
          <a:r>
            <a:rPr lang="en-US" sz="1800" kern="1200" dirty="0" smtClean="0"/>
            <a:t> PPL yang </a:t>
          </a:r>
          <a:r>
            <a:rPr lang="en-US" sz="1800" kern="1200" dirty="0" err="1" smtClean="0"/>
            <a:t>mengakibatkan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pemegang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izin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Wakil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Penjamin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Emisi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Efek</a:t>
          </a:r>
          <a:r>
            <a:rPr lang="en-US" sz="1800" kern="1200" dirty="0" smtClean="0"/>
            <a:t> dan/</a:t>
          </a:r>
          <a:r>
            <a:rPr lang="en-US" sz="1800" kern="1200" dirty="0" err="1" smtClean="0"/>
            <a:t>atau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Wakil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Perantara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Pedagang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Efek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tidak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dapat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menyampaikan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dokumen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pendidikan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berkelanjutan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dalam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pengajuan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permohonan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perpanjangan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izin</a:t>
          </a:r>
          <a:r>
            <a:rPr lang="id-ID" sz="1800" kern="1200" dirty="0" smtClean="0"/>
            <a:t>; </a:t>
          </a:r>
          <a:r>
            <a:rPr lang="en-US" sz="1800" kern="1200" dirty="0" smtClean="0"/>
            <a:t>dan/</a:t>
          </a:r>
          <a:r>
            <a:rPr lang="en-US" sz="1800" kern="1200" dirty="0" err="1" smtClean="0"/>
            <a:t>atau</a:t>
          </a:r>
          <a:endParaRPr lang="id-ID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smtClean="0"/>
            <a:t>menerima 3 (tiga) kali surat peringatan namun dalam waktu </a:t>
          </a:r>
          <a:r>
            <a:rPr lang="id-ID" sz="1800" kern="1200" smtClean="0"/>
            <a:t>1 </a:t>
          </a:r>
          <a:r>
            <a:rPr lang="en-US" sz="1800" kern="1200" smtClean="0"/>
            <a:t>(satu) bulan sejak diterbitkannya surat peringatan ketiga tidak memenuhi ketentuan sebagaimana tercantum</a:t>
          </a:r>
          <a:r>
            <a:rPr lang="id-ID" sz="1800" kern="1200" smtClean="0"/>
            <a:t> dalam isi surat peringatan tersebu</a:t>
          </a:r>
          <a:r>
            <a:rPr lang="en-US" sz="1800" kern="1200" smtClean="0"/>
            <a:t>t.</a:t>
          </a:r>
          <a:endParaRPr lang="id-ID" sz="1800" kern="1200"/>
        </a:p>
      </dsp:txBody>
      <dsp:txXfrm>
        <a:off x="0" y="2544793"/>
        <a:ext cx="11176000" cy="2664900"/>
      </dsp:txXfrm>
    </dsp:sp>
    <dsp:sp modelId="{61631111-A6CC-4471-AB18-619C41EECF4A}">
      <dsp:nvSpPr>
        <dsp:cNvPr id="0" name=""/>
        <dsp:cNvSpPr/>
      </dsp:nvSpPr>
      <dsp:spPr>
        <a:xfrm>
          <a:off x="558800" y="2279113"/>
          <a:ext cx="7823200" cy="53136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698" tIns="0" rIns="295698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/>
            <a:t>Dapat dicabut apabila Pihak Lain sebagai penyelenggara PPL:</a:t>
          </a:r>
          <a:endParaRPr lang="id-ID" sz="1800" kern="1200" dirty="0"/>
        </a:p>
      </dsp:txBody>
      <dsp:txXfrm>
        <a:off x="584739" y="2305052"/>
        <a:ext cx="7771322" cy="47948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B7EC89-7A21-407C-A04E-941281786A65}">
      <dsp:nvSpPr>
        <dsp:cNvPr id="0" name=""/>
        <dsp:cNvSpPr/>
      </dsp:nvSpPr>
      <dsp:spPr>
        <a:xfrm>
          <a:off x="0" y="0"/>
          <a:ext cx="9956800" cy="3683376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100" kern="1200" smtClean="0"/>
            <a:t>Asosiasi atau pihak lain yang diakui OJK sebagai penyelenggara PPL wajib:</a:t>
          </a:r>
          <a:endParaRPr lang="id-ID" sz="3100" kern="1200"/>
        </a:p>
      </dsp:txBody>
      <dsp:txXfrm>
        <a:off x="0" y="0"/>
        <a:ext cx="9956800" cy="1105012"/>
      </dsp:txXfrm>
    </dsp:sp>
    <dsp:sp modelId="{E9E0A9DC-63FD-4E09-808F-D92603A787ED}">
      <dsp:nvSpPr>
        <dsp:cNvPr id="0" name=""/>
        <dsp:cNvSpPr/>
      </dsp:nvSpPr>
      <dsp:spPr>
        <a:xfrm>
          <a:off x="995680" y="1106091"/>
          <a:ext cx="7965440" cy="111058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7150" rIns="76200" bIns="5715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000" kern="1200" dirty="0" smtClean="0"/>
            <a:t>Mencatat Pemegang Izin yang mendaftar untuk mengikuti PPL</a:t>
          </a:r>
          <a:endParaRPr lang="id-ID" sz="3000" kern="1200" dirty="0"/>
        </a:p>
      </dsp:txBody>
      <dsp:txXfrm>
        <a:off x="1028208" y="1138619"/>
        <a:ext cx="7900384" cy="1045532"/>
      </dsp:txXfrm>
    </dsp:sp>
    <dsp:sp modelId="{3C2AF5CE-5ACE-4A54-B3F6-1487BC3300DD}">
      <dsp:nvSpPr>
        <dsp:cNvPr id="0" name=""/>
        <dsp:cNvSpPr/>
      </dsp:nvSpPr>
      <dsp:spPr>
        <a:xfrm>
          <a:off x="995680" y="2387539"/>
          <a:ext cx="7965440" cy="111058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7150" rIns="76200" bIns="5715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000" kern="1200" smtClean="0"/>
            <a:t>Memberikan bukti pendaftaran kepada Pemegang izin yang mendaftar untuk mengikuti PPL</a:t>
          </a:r>
          <a:endParaRPr lang="id-ID" sz="3000" kern="1200"/>
        </a:p>
      </dsp:txBody>
      <dsp:txXfrm>
        <a:off x="1028208" y="2420067"/>
        <a:ext cx="7900384" cy="1045532"/>
      </dsp:txXfrm>
    </dsp:sp>
  </dsp:spTree>
</dsp:drawing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95F72F-0443-43CC-A175-7F9C69E6C3AA}" type="datetimeFigureOut">
              <a:rPr lang="id-ID" smtClean="0"/>
              <a:t>07/12/2017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219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9" y="9430219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283914-364F-4A8B-BF64-4220153E22E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498248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theme/theme1.xml><?xml version="1.0" encoding="utf-8"?>
<a:theme xmlns:a="http://schemas.openxmlformats.org/drawingml/2006/main" name="OJK stripebati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JK stripebatik" id="{DBDB2C2A-18F7-42CD-8F48-DA72BA0F638E}" vid="{86C14F0D-9FDD-4CB5-9E29-83037350420A}"/>
    </a:ext>
  </a:extLst>
</a:theme>
</file>

<file path=ppt/theme/theme10.xml><?xml version="1.0" encoding="utf-8"?>
<a:theme xmlns:a="http://schemas.openxmlformats.org/drawingml/2006/main" name="3_Presentation_OJK_logo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3_Office Theme">
  <a:themeElements>
    <a:clrScheme name="">
      <a:dk1>
        <a:srgbClr val="FFFFFF"/>
      </a:dk1>
      <a:lt1>
        <a:srgbClr val="000000"/>
      </a:lt1>
      <a:dk2>
        <a:srgbClr val="EEECE1"/>
      </a:dk2>
      <a:lt2>
        <a:srgbClr val="1F497D"/>
      </a:lt2>
      <a:accent1>
        <a:srgbClr val="4F81BD"/>
      </a:accent1>
      <a:accent2>
        <a:srgbClr val="C0504D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50000"/>
              </a:schemeClr>
            </a:gs>
            <a:gs pos="35000">
              <a:schemeClr val="phClr">
                <a:tint val="37000"/>
                <a:satMod val="37000"/>
              </a:schemeClr>
            </a:gs>
            <a:gs pos="100000">
              <a:schemeClr val="phClr">
                <a:tint val="15000"/>
                <a:satMod val="1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50000"/>
                <a:satMod val="50000"/>
              </a:schemeClr>
            </a:gs>
            <a:gs pos="35000">
              <a:schemeClr val="phClr">
                <a:tint val="37000"/>
                <a:satMod val="37000"/>
              </a:schemeClr>
            </a:gs>
            <a:gs pos="100000">
              <a:schemeClr val="phClr">
                <a:tint val="15000"/>
                <a:satMod val="15000"/>
              </a:schemeClr>
            </a:gs>
          </a:gsLst>
          <a:lin ang="16200000" scaled="1"/>
        </a:gradFill>
      </a:fillStyleLst>
      <a:lnStyleLst>
        <a:ln w="9259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3000" dir="5400000" rotWithShape="0">
              <a:schemeClr val="phClr">
                <a:alpha val="38000"/>
              </a:schemeClr>
            </a:outerShdw>
          </a:effectLst>
        </a:effectStyle>
        <a:effectStyle>
          <a:effectLst>
            <a:outerShdw blurRad="40000" dist="23000" dir="5400000" rotWithShape="0">
              <a:schemeClr val="phClr">
                <a:alpha val="35000"/>
              </a:schemeClr>
            </a:outerShdw>
          </a:effectLst>
        </a:effectStyle>
        <a:effectStyle>
          <a:effectLst>
            <a:outerShdw blurRad="40000" dist="23000" dir="5400000" rotWithShape="0">
              <a:schemeClr val="phClr">
                <a:alpha val="35000"/>
              </a:scheme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/>
            </a:gs>
            <a:gs pos="35000">
              <a:schemeClr val="phClr"/>
            </a:gs>
            <a:gs pos="100000">
              <a:schemeClr val="phClr"/>
            </a:gs>
          </a:gsLst>
        </a:gradFill>
        <a:gradFill rotWithShape="1">
          <a:gsLst>
            <a:gs pos="0">
              <a:schemeClr val="phClr"/>
            </a:gs>
            <a:gs pos="35000">
              <a:schemeClr val="phClr"/>
            </a:gs>
            <a:gs pos="100000">
              <a:schemeClr val="phClr"/>
            </a:gs>
          </a:gsLst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4_Office Theme">
  <a:themeElements>
    <a:clrScheme name="">
      <a:dk1>
        <a:srgbClr val="FFFFFF"/>
      </a:dk1>
      <a:lt1>
        <a:srgbClr val="000000"/>
      </a:lt1>
      <a:dk2>
        <a:srgbClr val="EEECE1"/>
      </a:dk2>
      <a:lt2>
        <a:srgbClr val="1F497D"/>
      </a:lt2>
      <a:accent1>
        <a:srgbClr val="4F81BD"/>
      </a:accent1>
      <a:accent2>
        <a:srgbClr val="C0504D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50000"/>
              </a:schemeClr>
            </a:gs>
            <a:gs pos="35000">
              <a:schemeClr val="phClr">
                <a:tint val="37000"/>
                <a:satMod val="37000"/>
              </a:schemeClr>
            </a:gs>
            <a:gs pos="100000">
              <a:schemeClr val="phClr">
                <a:tint val="15000"/>
                <a:satMod val="1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50000"/>
                <a:satMod val="50000"/>
              </a:schemeClr>
            </a:gs>
            <a:gs pos="35000">
              <a:schemeClr val="phClr">
                <a:tint val="37000"/>
                <a:satMod val="37000"/>
              </a:schemeClr>
            </a:gs>
            <a:gs pos="100000">
              <a:schemeClr val="phClr">
                <a:tint val="15000"/>
                <a:satMod val="15000"/>
              </a:schemeClr>
            </a:gs>
          </a:gsLst>
          <a:lin ang="16200000" scaled="1"/>
        </a:gradFill>
      </a:fillStyleLst>
      <a:lnStyleLst>
        <a:ln w="9259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3000" dir="5400000" rotWithShape="0">
              <a:schemeClr val="phClr">
                <a:alpha val="38000"/>
              </a:schemeClr>
            </a:outerShdw>
          </a:effectLst>
        </a:effectStyle>
        <a:effectStyle>
          <a:effectLst>
            <a:outerShdw blurRad="40000" dist="23000" dir="5400000" rotWithShape="0">
              <a:schemeClr val="phClr">
                <a:alpha val="35000"/>
              </a:schemeClr>
            </a:outerShdw>
          </a:effectLst>
        </a:effectStyle>
        <a:effectStyle>
          <a:effectLst>
            <a:outerShdw blurRad="40000" dist="23000" dir="5400000" rotWithShape="0">
              <a:schemeClr val="phClr">
                <a:alpha val="35000"/>
              </a:scheme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/>
            </a:gs>
            <a:gs pos="35000">
              <a:schemeClr val="phClr"/>
            </a:gs>
            <a:gs pos="100000">
              <a:schemeClr val="phClr"/>
            </a:gs>
          </a:gsLst>
        </a:gradFill>
        <a:gradFill rotWithShape="1">
          <a:gsLst>
            <a:gs pos="0">
              <a:schemeClr val="phClr"/>
            </a:gs>
            <a:gs pos="35000">
              <a:schemeClr val="phClr"/>
            </a:gs>
            <a:gs pos="100000">
              <a:schemeClr val="phClr"/>
            </a:gs>
          </a:gsLst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Presentation_OJK_logo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Office Theme">
  <a:themeElements>
    <a:clrScheme name="">
      <a:dk1>
        <a:srgbClr val="FFFFFF"/>
      </a:dk1>
      <a:lt1>
        <a:srgbClr val="000000"/>
      </a:lt1>
      <a:dk2>
        <a:srgbClr val="EEECE1"/>
      </a:dk2>
      <a:lt2>
        <a:srgbClr val="1F497D"/>
      </a:lt2>
      <a:accent1>
        <a:srgbClr val="4F81BD"/>
      </a:accent1>
      <a:accent2>
        <a:srgbClr val="C0504D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50000"/>
              </a:schemeClr>
            </a:gs>
            <a:gs pos="35000">
              <a:schemeClr val="phClr">
                <a:tint val="37000"/>
                <a:satMod val="37000"/>
              </a:schemeClr>
            </a:gs>
            <a:gs pos="100000">
              <a:schemeClr val="phClr">
                <a:tint val="15000"/>
                <a:satMod val="1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50000"/>
                <a:satMod val="50000"/>
              </a:schemeClr>
            </a:gs>
            <a:gs pos="35000">
              <a:schemeClr val="phClr">
                <a:tint val="37000"/>
                <a:satMod val="37000"/>
              </a:schemeClr>
            </a:gs>
            <a:gs pos="100000">
              <a:schemeClr val="phClr">
                <a:tint val="15000"/>
                <a:satMod val="15000"/>
              </a:schemeClr>
            </a:gs>
          </a:gsLst>
          <a:lin ang="16200000" scaled="1"/>
        </a:gradFill>
      </a:fillStyleLst>
      <a:lnStyleLst>
        <a:ln w="9259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3000" dir="5400000" rotWithShape="0">
              <a:schemeClr val="phClr">
                <a:alpha val="38000"/>
              </a:schemeClr>
            </a:outerShdw>
          </a:effectLst>
        </a:effectStyle>
        <a:effectStyle>
          <a:effectLst>
            <a:outerShdw blurRad="40000" dist="23000" dir="5400000" rotWithShape="0">
              <a:schemeClr val="phClr">
                <a:alpha val="35000"/>
              </a:schemeClr>
            </a:outerShdw>
          </a:effectLst>
        </a:effectStyle>
        <a:effectStyle>
          <a:effectLst>
            <a:outerShdw blurRad="40000" dist="23000" dir="5400000" rotWithShape="0">
              <a:schemeClr val="phClr">
                <a:alpha val="35000"/>
              </a:scheme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/>
            </a:gs>
            <a:gs pos="35000">
              <a:schemeClr val="phClr"/>
            </a:gs>
            <a:gs pos="100000">
              <a:schemeClr val="phClr"/>
            </a:gs>
          </a:gsLst>
        </a:gradFill>
        <a:gradFill rotWithShape="1">
          <a:gsLst>
            <a:gs pos="0">
              <a:schemeClr val="phClr"/>
            </a:gs>
            <a:gs pos="35000">
              <a:schemeClr val="phClr"/>
            </a:gs>
            <a:gs pos="100000">
              <a:schemeClr val="phClr"/>
            </a:gs>
          </a:gsLst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Office Theme">
  <a:themeElements>
    <a:clrScheme name="">
      <a:dk1>
        <a:srgbClr val="FFFFFF"/>
      </a:dk1>
      <a:lt1>
        <a:srgbClr val="000000"/>
      </a:lt1>
      <a:dk2>
        <a:srgbClr val="EEECE1"/>
      </a:dk2>
      <a:lt2>
        <a:srgbClr val="1F497D"/>
      </a:lt2>
      <a:accent1>
        <a:srgbClr val="4F81BD"/>
      </a:accent1>
      <a:accent2>
        <a:srgbClr val="C0504D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50000"/>
              </a:schemeClr>
            </a:gs>
            <a:gs pos="35000">
              <a:schemeClr val="phClr">
                <a:tint val="37000"/>
                <a:satMod val="37000"/>
              </a:schemeClr>
            </a:gs>
            <a:gs pos="100000">
              <a:schemeClr val="phClr">
                <a:tint val="15000"/>
                <a:satMod val="1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50000"/>
                <a:satMod val="50000"/>
              </a:schemeClr>
            </a:gs>
            <a:gs pos="35000">
              <a:schemeClr val="phClr">
                <a:tint val="37000"/>
                <a:satMod val="37000"/>
              </a:schemeClr>
            </a:gs>
            <a:gs pos="100000">
              <a:schemeClr val="phClr">
                <a:tint val="15000"/>
                <a:satMod val="15000"/>
              </a:schemeClr>
            </a:gs>
          </a:gsLst>
          <a:lin ang="16200000" scaled="1"/>
        </a:gradFill>
      </a:fillStyleLst>
      <a:lnStyleLst>
        <a:ln w="9259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3000" dir="5400000" rotWithShape="0">
              <a:schemeClr val="phClr">
                <a:alpha val="38000"/>
              </a:schemeClr>
            </a:outerShdw>
          </a:effectLst>
        </a:effectStyle>
        <a:effectStyle>
          <a:effectLst>
            <a:outerShdw blurRad="40000" dist="23000" dir="5400000" rotWithShape="0">
              <a:schemeClr val="phClr">
                <a:alpha val="35000"/>
              </a:schemeClr>
            </a:outerShdw>
          </a:effectLst>
        </a:effectStyle>
        <a:effectStyle>
          <a:effectLst>
            <a:outerShdw blurRad="40000" dist="23000" dir="5400000" rotWithShape="0">
              <a:schemeClr val="phClr">
                <a:alpha val="35000"/>
              </a:scheme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/>
            </a:gs>
            <a:gs pos="35000">
              <a:schemeClr val="phClr"/>
            </a:gs>
            <a:gs pos="100000">
              <a:schemeClr val="phClr"/>
            </a:gs>
          </a:gsLst>
        </a:gradFill>
        <a:gradFill rotWithShape="1">
          <a:gsLst>
            <a:gs pos="0">
              <a:schemeClr val="phClr"/>
            </a:gs>
            <a:gs pos="35000">
              <a:schemeClr val="phClr"/>
            </a:gs>
            <a:gs pos="100000">
              <a:schemeClr val="phClr"/>
            </a:gs>
          </a:gsLst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OJK stripebati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JK stripebatik" id="{DBDB2C2A-18F7-42CD-8F48-DA72BA0F638E}" vid="{86C14F0D-9FDD-4CB5-9E29-83037350420A}"/>
    </a:ext>
  </a:extLst>
</a:theme>
</file>

<file path=ppt/theme/theme8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2_Presentation_OJK_logo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OJK stripebatik</Template>
  <TotalTime>10844</TotalTime>
  <Words>2550</Words>
  <Application>Microsoft Office PowerPoint</Application>
  <PresentationFormat>Widescreen</PresentationFormat>
  <Paragraphs>442</Paragraphs>
  <Slides>45</Slides>
  <Notes>9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12</vt:i4>
      </vt:variant>
      <vt:variant>
        <vt:lpstr>Slide Titles</vt:lpstr>
      </vt:variant>
      <vt:variant>
        <vt:i4>45</vt:i4>
      </vt:variant>
    </vt:vector>
  </HeadingPairs>
  <TitlesOfParts>
    <vt:vector size="65" baseType="lpstr">
      <vt:lpstr>Arial</vt:lpstr>
      <vt:lpstr>Bookman Old Style</vt:lpstr>
      <vt:lpstr>Calibri</vt:lpstr>
      <vt:lpstr>Century Gothic</vt:lpstr>
      <vt:lpstr>High Tower Text</vt:lpstr>
      <vt:lpstr>Optima</vt:lpstr>
      <vt:lpstr>Tw Cen MT</vt:lpstr>
      <vt:lpstr>Wingdings</vt:lpstr>
      <vt:lpstr>OJK stripebatik</vt:lpstr>
      <vt:lpstr>8_Office Theme</vt:lpstr>
      <vt:lpstr>Presentation_OJK_logo</vt:lpstr>
      <vt:lpstr>1_Presentation_OJK_logo</vt:lpstr>
      <vt:lpstr>1_Office Theme</vt:lpstr>
      <vt:lpstr>2_Office Theme</vt:lpstr>
      <vt:lpstr>1_OJK stripebatik</vt:lpstr>
      <vt:lpstr>9_Office Theme</vt:lpstr>
      <vt:lpstr>2_Presentation_OJK_logo</vt:lpstr>
      <vt:lpstr>3_Presentation_OJK_logo</vt:lpstr>
      <vt:lpstr>3_Office Theme</vt:lpstr>
      <vt:lpstr>4_Office Theme</vt:lpstr>
      <vt:lpstr>Kebijakan Ujian Sertifikasi Profesi di Zaman Millenium</vt:lpstr>
      <vt:lpstr>Latar Belakang Pembicara</vt:lpstr>
      <vt:lpstr>Latar Belakang Pembicara</vt:lpstr>
      <vt:lpstr>PowerPoint Presentation</vt:lpstr>
      <vt:lpstr>PowerPoint Presentation</vt:lpstr>
      <vt:lpstr>  POJK Nomor 27/POJK.04/2014 tentang Perizinan Wakil Penjamin Emisi Efek dan Wakil Perantara Pedagang Efek</vt:lpstr>
      <vt:lpstr>Struktur Peraturan</vt:lpstr>
      <vt:lpstr>Orang perseorangan yang diwajibkan memiliki izin</vt:lpstr>
      <vt:lpstr>Persyaratan (1)</vt:lpstr>
      <vt:lpstr>Kewajiban</vt:lpstr>
      <vt:lpstr>Masa berlaku dan perpanjangan izin</vt:lpstr>
      <vt:lpstr>  POJK Nomor 22/POJK.04/2016 tentang Segmentasi Perizinan Wakil Perantara Pedagang Efek</vt:lpstr>
      <vt:lpstr>LATAR BELAKANG &amp; TUJUAN</vt:lpstr>
      <vt:lpstr>STRUKTUR PENGATURAN</vt:lpstr>
      <vt:lpstr>POKOK-POKOK PENGATURAN</vt:lpstr>
      <vt:lpstr>KEWENANGAN YANG DIMILIKI</vt:lpstr>
      <vt:lpstr>PEMBERIAN IZIN </vt:lpstr>
      <vt:lpstr>Data Pembukaan Rekening</vt:lpstr>
      <vt:lpstr>Pembukaan Rekening</vt:lpstr>
      <vt:lpstr>Pembukaan Rekening Di Luar DPK</vt:lpstr>
      <vt:lpstr>Bulan Inklusi Keuangan Oktober 2016</vt:lpstr>
      <vt:lpstr>Sistem Perizinan dan Registrasi  (E-licensing) Terintegrasi (SPRINT)</vt:lpstr>
      <vt:lpstr>Proses Yang Dapat Dilakukan Melalui SPRINT</vt:lpstr>
      <vt:lpstr>Proses Yang Dapat Dilakukan Melalui SPRINT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SEOJK Nomor 45/SEOJK.04/2016  tentang Penyelenggaraan Program Pendidikan Berkelanjutan Bagi Wakil Penjamin Emisi Efek Dan Wakil Perantara Pedagang Efek</vt:lpstr>
      <vt:lpstr>LATAR BELAKANG</vt:lpstr>
      <vt:lpstr>Pihak Penyelenggara PPL</vt:lpstr>
      <vt:lpstr>Bentuk PPL</vt:lpstr>
      <vt:lpstr>Pemenuhan Kewajiban PPL bagi Pemegang izin   </vt:lpstr>
      <vt:lpstr>Persyaratan Sebagai Penyelenggara PPL </vt:lpstr>
      <vt:lpstr>Kewajiban Penyelenggara dan Peserta PPL:</vt:lpstr>
      <vt:lpstr>Pencabutan Pengakuan Pihak Lain</vt:lpstr>
      <vt:lpstr>Ketentuan Lain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Indonesian Capital Market</dc:title>
  <dc:creator>catur k pilih</dc:creator>
  <cp:lastModifiedBy>Susana Diah</cp:lastModifiedBy>
  <cp:revision>351</cp:revision>
  <cp:lastPrinted>2017-12-05T08:40:54Z</cp:lastPrinted>
  <dcterms:created xsi:type="dcterms:W3CDTF">2013-07-04T02:52:24Z</dcterms:created>
  <dcterms:modified xsi:type="dcterms:W3CDTF">2017-12-07T03:30:50Z</dcterms:modified>
</cp:coreProperties>
</file>